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63" r:id="rId4"/>
    <p:sldId id="264" r:id="rId5"/>
    <p:sldId id="265" r:id="rId6"/>
    <p:sldId id="257" r:id="rId7"/>
    <p:sldId id="260" r:id="rId8"/>
    <p:sldId id="261" r:id="rId9"/>
    <p:sldId id="266" r:id="rId10"/>
    <p:sldId id="267" r:id="rId11"/>
    <p:sldId id="271" r:id="rId12"/>
    <p:sldId id="273" r:id="rId13"/>
    <p:sldId id="270" r:id="rId14"/>
    <p:sldId id="275" r:id="rId15"/>
    <p:sldId id="272" r:id="rId16"/>
    <p:sldId id="274" r:id="rId17"/>
    <p:sldId id="268" r:id="rId18"/>
    <p:sldId id="279" r:id="rId19"/>
    <p:sldId id="277" r:id="rId20"/>
  </p:sldIdLst>
  <p:sldSz cx="14566900" cy="9602788"/>
  <p:notesSz cx="6858000" cy="9144000"/>
  <p:defaultTextStyle>
    <a:defPPr>
      <a:defRPr lang="hu-HU"/>
    </a:defPPr>
    <a:lvl1pPr marL="0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0555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81110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71665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62220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52774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43329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33884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24439" algn="l" defTabSz="138111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867788EA-DA52-4617-AC62-6971B2A17762}">
          <p14:sldIdLst>
            <p14:sldId id="256"/>
            <p14:sldId id="278"/>
            <p14:sldId id="263"/>
            <p14:sldId id="264"/>
            <p14:sldId id="265"/>
            <p14:sldId id="257"/>
            <p14:sldId id="260"/>
            <p14:sldId id="261"/>
            <p14:sldId id="266"/>
            <p14:sldId id="267"/>
            <p14:sldId id="271"/>
            <p14:sldId id="273"/>
            <p14:sldId id="270"/>
            <p14:sldId id="275"/>
            <p14:sldId id="272"/>
            <p14:sldId id="274"/>
            <p14:sldId id="268"/>
            <p14:sldId id="27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5">
          <p15:clr>
            <a:srgbClr val="A4A3A4"/>
          </p15:clr>
        </p15:guide>
        <p15:guide id="2" pos="4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A13"/>
    <a:srgbClr val="502604"/>
    <a:srgbClr val="6F3505"/>
    <a:srgbClr val="FFFFFF"/>
    <a:srgbClr val="3952A1"/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12" y="54"/>
      </p:cViewPr>
      <p:guideLst>
        <p:guide orient="horz" pos="3025"/>
        <p:guide pos="4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8E025-E6E6-46E3-BAC8-FF30297B0C9E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28675" y="685800"/>
            <a:ext cx="5200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BEACB-EC9E-4C77-BB26-F2C334D87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8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728345" y="5180582"/>
            <a:ext cx="13231601" cy="1600465"/>
          </a:xfrm>
        </p:spPr>
        <p:txBody>
          <a:bodyPr>
            <a:noAutofit/>
          </a:bodyPr>
          <a:lstStyle>
            <a:lvl1pPr marL="0" indent="0" algn="ctr">
              <a:buNone/>
              <a:defRPr sz="3300" spc="151" baseline="0">
                <a:solidFill>
                  <a:schemeClr val="tx2"/>
                </a:solidFill>
              </a:defRPr>
            </a:lvl1pPr>
            <a:lvl2pPr marL="690555" indent="0" algn="ctr">
              <a:buNone/>
            </a:lvl2pPr>
            <a:lvl3pPr marL="1381110" indent="0" algn="ctr">
              <a:buNone/>
            </a:lvl3pPr>
            <a:lvl4pPr marL="2071665" indent="0" algn="ctr">
              <a:buNone/>
            </a:lvl4pPr>
            <a:lvl5pPr marL="2762220" indent="0" algn="ctr">
              <a:buNone/>
            </a:lvl5pPr>
            <a:lvl6pPr marL="3452774" indent="0" algn="ctr">
              <a:buNone/>
            </a:lvl6pPr>
            <a:lvl7pPr marL="4143329" indent="0" algn="ctr">
              <a:buNone/>
            </a:lvl7pPr>
            <a:lvl8pPr marL="4833884" indent="0" algn="ctr">
              <a:buNone/>
            </a:lvl8pPr>
            <a:lvl9pPr marL="5524439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728345" y="2007557"/>
            <a:ext cx="13231601" cy="2774139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72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2331637" y="4970998"/>
            <a:ext cx="4734243" cy="222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501020" y="4970998"/>
            <a:ext cx="4734243" cy="2224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7233026" y="4937639"/>
            <a:ext cx="72835" cy="64019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38111" tIns="69055" rIns="138111" bIns="6905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561002" y="384557"/>
            <a:ext cx="3277553" cy="819349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28345" y="384557"/>
            <a:ext cx="9589876" cy="819349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728345" y="2133953"/>
            <a:ext cx="13110210" cy="6401859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2517" y="4908091"/>
            <a:ext cx="12624647" cy="192055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72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2517" y="6943558"/>
            <a:ext cx="12624647" cy="1378858"/>
          </a:xfrm>
        </p:spPr>
        <p:txBody>
          <a:bodyPr anchor="t"/>
          <a:lstStyle>
            <a:lvl1pPr marL="0" indent="0">
              <a:buNone/>
              <a:defRPr sz="3000" spc="151" baseline="0">
                <a:solidFill>
                  <a:schemeClr val="tx2"/>
                </a:solidFill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1092517" y="6884928"/>
            <a:ext cx="12624647" cy="602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728345" y="2133953"/>
            <a:ext cx="6467704" cy="6401859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7404841" y="2133953"/>
            <a:ext cx="6467704" cy="6401859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8345" y="1959755"/>
            <a:ext cx="6436244" cy="1066976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8111" tIns="69055" rIns="138111" bIns="69055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900" b="1">
                <a:solidFill>
                  <a:schemeClr val="tx2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728345" y="3083164"/>
            <a:ext cx="6433714" cy="5479991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7407371" y="3083164"/>
            <a:ext cx="6433714" cy="5479991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345" y="217663"/>
            <a:ext cx="13110210" cy="160046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7404841" y="1959755"/>
            <a:ext cx="6436244" cy="1066976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38111" tIns="69055" rIns="138111" bIns="69055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900" b="1" baseline="0">
                <a:solidFill>
                  <a:schemeClr val="tx2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896803" y="3052811"/>
            <a:ext cx="5972429" cy="222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7574788" y="3052811"/>
            <a:ext cx="5972429" cy="2224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728345" y="640186"/>
            <a:ext cx="9954048" cy="8002323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0803784" y="2240650"/>
            <a:ext cx="3161017" cy="5228185"/>
          </a:xfrm>
        </p:spPr>
        <p:txBody>
          <a:bodyPr tIns="69055" bIns="69055" anchor="t" anchorCtr="0"/>
          <a:lstStyle>
            <a:lvl1pPr marL="0" indent="0">
              <a:lnSpc>
                <a:spcPct val="125000"/>
              </a:lnSpc>
              <a:spcAft>
                <a:spcPts val="1510"/>
              </a:spcAft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/>
            </a:lvl2pPr>
            <a:lvl3pPr>
              <a:buNone/>
              <a:defRPr sz="15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10803784" y="640186"/>
            <a:ext cx="3156162" cy="1493767"/>
          </a:xfrm>
        </p:spPr>
        <p:txBody>
          <a:bodyPr lIns="138111" tIns="138111" anchor="b" anchorCtr="0"/>
          <a:lstStyle>
            <a:lvl1pPr algn="l">
              <a:buNone/>
              <a:defRPr sz="2700" b="1" spc="-7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61002" y="640186"/>
            <a:ext cx="3277553" cy="1493767"/>
          </a:xfrm>
        </p:spPr>
        <p:txBody>
          <a:bodyPr lIns="138111" tIns="138111" anchor="b" anchorCtr="0"/>
          <a:lstStyle>
            <a:lvl1pPr algn="l">
              <a:buNone/>
              <a:defRPr sz="2700" b="1" spc="-76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728345" y="640186"/>
            <a:ext cx="9589876" cy="7788928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561002" y="2240651"/>
            <a:ext cx="3277553" cy="6188463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510"/>
              </a:spcAft>
              <a:buFontTx/>
              <a:buNone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728345" y="2027256"/>
            <a:ext cx="13110210" cy="6550791"/>
          </a:xfrm>
          <a:prstGeom prst="rect">
            <a:avLst/>
          </a:prstGeom>
        </p:spPr>
        <p:txBody>
          <a:bodyPr vert="horz" lIns="138111" tIns="69055" rIns="138111" bIns="69055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9225704" y="8686570"/>
            <a:ext cx="4127288" cy="537756"/>
          </a:xfrm>
          <a:prstGeom prst="rect">
            <a:avLst/>
          </a:prstGeom>
        </p:spPr>
        <p:txBody>
          <a:bodyPr vert="horz" lIns="138111" tIns="69055" rIns="138111" bIns="69055" anchor="ctr" anchorCtr="0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74303DC8-8F76-4170-B02B-506B61BCEAAB}" type="datetimeFigureOut">
              <a:rPr lang="hu-HU" smtClean="0"/>
              <a:t>2018. 09. 29.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3398943" y="8686570"/>
            <a:ext cx="5705369" cy="537756"/>
          </a:xfrm>
          <a:prstGeom prst="rect">
            <a:avLst/>
          </a:prstGeom>
        </p:spPr>
        <p:txBody>
          <a:bodyPr vert="horz" lIns="138111" tIns="69055" rIns="138111" bIns="69055" anchor="ctr" anchorCtr="0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13398513" y="8655575"/>
            <a:ext cx="971127" cy="640186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2400" baseline="0">
                <a:solidFill>
                  <a:schemeClr val="tx2"/>
                </a:solidFill>
              </a:defRPr>
            </a:lvl1pPr>
          </a:lstStyle>
          <a:p>
            <a:fld id="{AE21D7CF-3157-4F4A-B566-059D93DB3C68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728345" y="213395"/>
            <a:ext cx="13110210" cy="1707162"/>
          </a:xfrm>
          <a:prstGeom prst="rect">
            <a:avLst/>
          </a:prstGeom>
          <a:ln w="6350" cap="rnd">
            <a:noFill/>
          </a:ln>
        </p:spPr>
        <p:txBody>
          <a:bodyPr vert="horz" lIns="138111" tIns="69055" rIns="138111" bIns="69055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6300" b="0" kern="1200" spc="-151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414333" indent="-414333" algn="l" rtl="0" eaLnBrk="1" latinLnBrk="0" hangingPunct="1">
        <a:spcBef>
          <a:spcPts val="906"/>
        </a:spcBef>
        <a:buClr>
          <a:schemeClr val="accent2"/>
        </a:buClr>
        <a:buSzPct val="85000"/>
        <a:buFont typeface="Wingdings 2"/>
        <a:buChar char="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6777" indent="-414333" algn="l" rtl="0" eaLnBrk="1" latinLnBrk="0" hangingPunct="1">
        <a:spcBef>
          <a:spcPts val="453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3600" kern="1200">
          <a:solidFill>
            <a:schemeClr val="tx2"/>
          </a:solidFill>
          <a:latin typeface="+mn-lt"/>
          <a:ea typeface="+mn-ea"/>
          <a:cs typeface="+mn-cs"/>
        </a:defRPr>
      </a:lvl2pPr>
      <a:lvl3pPr marL="1519221" indent="-345277" algn="l" rtl="0" eaLnBrk="1" latinLnBrk="0" hangingPunct="1">
        <a:spcBef>
          <a:spcPts val="453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554" indent="-345277" algn="l" rtl="0" eaLnBrk="1" latinLnBrk="0" hangingPunct="1">
        <a:spcBef>
          <a:spcPts val="45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347887" indent="-345277" algn="l" rtl="0" eaLnBrk="1" latinLnBrk="0" hangingPunct="1">
        <a:spcBef>
          <a:spcPts val="514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2220" indent="-345277" algn="l" rtl="0" eaLnBrk="1" latinLnBrk="0" hangingPunct="1">
        <a:spcBef>
          <a:spcPts val="514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038441" indent="-276222" algn="l" rtl="0" eaLnBrk="1" latinLnBrk="0" hangingPunct="1">
        <a:spcBef>
          <a:spcPts val="514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52774" indent="-276222" algn="l" rtl="0" eaLnBrk="1" latinLnBrk="0" hangingPunct="1">
        <a:spcBef>
          <a:spcPts val="514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107" indent="-276222" algn="l" rtl="0" eaLnBrk="1" latinLnBrk="0" hangingPunct="1">
        <a:spcBef>
          <a:spcPts val="514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905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81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71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62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4527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143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833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524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work.cdn.shoprenter.hu/custom/euwork/image/cache/w900h500wt1/product/Szallodai_rec1%20%282%29.jpg?lastmod=1510324904.14822360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568"/>
          <a:stretch/>
        </p:blipFill>
        <p:spPr bwMode="auto">
          <a:xfrm>
            <a:off x="-50313" y="-40606"/>
            <a:ext cx="14667527" cy="9684000"/>
          </a:xfrm>
          <a:prstGeom prst="rect">
            <a:avLst/>
          </a:prstGeom>
          <a:noFill/>
          <a:ln w="444500"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5555258" y="6961634"/>
            <a:ext cx="7935619" cy="237626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4902"/>
            </a:schemeClr>
          </a:solidFill>
          <a:ln w="38100">
            <a:noFill/>
          </a:ln>
          <a:effectLst>
            <a:outerShdw blurRad="95000" algn="tl" rotWithShape="0">
              <a:srgbClr val="000000">
                <a:alpha val="50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 prstMaterial="metal">
            <a:bevelT w="25400" prst="coolSlant"/>
          </a:sp3d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3500" b="1" cap="small" dirty="0" smtClean="0">
              <a:ln w="6350"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6800" b="1" cap="small" dirty="0" smtClean="0">
                <a:ln w="6350">
                  <a:solidFill>
                    <a:srgbClr val="502604"/>
                  </a:solidFill>
                </a:ln>
                <a:solidFill>
                  <a:srgbClr val="6F3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itchFamily="18" charset="0"/>
                <a:cs typeface="Arial" pitchFamily="34" charset="0"/>
              </a:rPr>
              <a:t>A vendégek</a:t>
            </a:r>
            <a:br>
              <a:rPr lang="hu-HU" sz="6800" b="1" cap="small" dirty="0" smtClean="0">
                <a:ln w="6350">
                  <a:solidFill>
                    <a:srgbClr val="502604"/>
                  </a:solidFill>
                </a:ln>
                <a:solidFill>
                  <a:srgbClr val="6F3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6800" b="1" cap="small" dirty="0" smtClean="0">
                <a:ln w="6350">
                  <a:solidFill>
                    <a:srgbClr val="502604"/>
                  </a:solidFill>
                </a:ln>
                <a:solidFill>
                  <a:srgbClr val="6F3A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Times New Roman" pitchFamily="18" charset="0"/>
                <a:cs typeface="Arial" pitchFamily="34" charset="0"/>
              </a:rPr>
              <a:t>egyéni érkeztetése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3500" b="1" cap="small" dirty="0">
              <a:ln w="6350"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699274" y="3410828"/>
            <a:ext cx="8122802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Helyes</a:t>
            </a:r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hu-HU" sz="82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3010" name="Picture 2" descr="http://www.compusurf.es/wordpress/wp-content/uploads/2014/04/smile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184" y="740186"/>
            <a:ext cx="4896544" cy="4113499"/>
          </a:xfrm>
          <a:prstGeom prst="rect">
            <a:avLst/>
          </a:prstGeom>
          <a:noFill/>
        </p:spPr>
      </p:pic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5448046" y="7120629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8000" y="5488283"/>
            <a:ext cx="13510901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Válaszd ki a következő lépést!</a:t>
            </a:r>
            <a:endParaRPr lang="hu-HU" sz="8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179869"/>
            <a:ext cx="14566900" cy="4756107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Sajnos </a:t>
            </a:r>
          </a:p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tévedtél.</a:t>
            </a:r>
          </a:p>
          <a:p>
            <a:pPr algn="ctr"/>
            <a:endParaRPr lang="hu-HU" sz="54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Gondold át még egyszer!</a:t>
            </a: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 flipH="1">
            <a:off x="5448046" y="7322091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7947" r="9057" b="7967"/>
          <a:stretch/>
        </p:blipFill>
        <p:spPr bwMode="auto">
          <a:xfrm>
            <a:off x="2307353" y="1128986"/>
            <a:ext cx="4407763" cy="3910113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3450" y="409018"/>
            <a:ext cx="13500000" cy="10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üdvözlés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e, a rendelésben szereplő adatok egyeztetése.</a:t>
            </a:r>
          </a:p>
        </p:txBody>
      </p:sp>
      <p:sp>
        <p:nvSpPr>
          <p:cNvPr id="4" name="Téglalap 3">
            <a:hlinkClick r:id="rId2" action="ppaction://hlinksldjump"/>
          </p:cNvPr>
          <p:cNvSpPr/>
          <p:nvPr/>
        </p:nvSpPr>
        <p:spPr>
          <a:xfrm>
            <a:off x="533450" y="6313562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bejelentőlapok borítékolása, a vendégek nyilvántartásba vétele.</a:t>
            </a:r>
          </a:p>
        </p:txBody>
      </p:sp>
      <p:sp>
        <p:nvSpPr>
          <p:cNvPr id="5" name="Téglalap 4"/>
          <p:cNvSpPr/>
          <p:nvPr/>
        </p:nvSpPr>
        <p:spPr>
          <a:xfrm>
            <a:off x="533450" y="2977798"/>
            <a:ext cx="13500000" cy="129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(vagy </a:t>
            </a:r>
            <a:r>
              <a:rPr lang="hu-HU" sz="3400" dirty="0" err="1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reggelikártya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kitöltése. A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kártyára kerülő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adatok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: szobaszám, név, tartózkodás időtartama, ár.</a:t>
            </a: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533450" y="7573358"/>
            <a:ext cx="13500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felkíséréséről való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gondoskodás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kísérő esetén a szobakulcsot a kísérő kapja).</a:t>
            </a:r>
          </a:p>
        </p:txBody>
      </p:sp>
      <p:sp>
        <p:nvSpPr>
          <p:cNvPr id="7" name="Téglalap 6">
            <a:hlinkClick r:id="rId3" action="ppaction://hlinksldjump"/>
          </p:cNvPr>
          <p:cNvSpPr/>
          <p:nvPr/>
        </p:nvSpPr>
        <p:spPr>
          <a:xfrm>
            <a:off x="533450" y="4801394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és a szobakulcs, esetleg egyéb szükséges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kulcsok,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kártyák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, eszközök átadása. </a:t>
            </a:r>
          </a:p>
        </p:txBody>
      </p:sp>
      <p:sp>
        <p:nvSpPr>
          <p:cNvPr id="8" name="Téglalap 7"/>
          <p:cNvSpPr/>
          <p:nvPr/>
        </p:nvSpPr>
        <p:spPr>
          <a:xfrm>
            <a:off x="533450" y="1200994"/>
            <a:ext cx="13500000" cy="19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 kitöltése, illetve ha a vendég tölti ki, az adatok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egyeztetés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 személyi okmányok alapján, valamint a fizetési mód egyeztetése, a fizetést biztosító lépések megtétele.</a:t>
            </a:r>
          </a:p>
        </p:txBody>
      </p:sp>
    </p:spTree>
    <p:extLst>
      <p:ext uri="{BB962C8B-B14F-4D97-AF65-F5344CB8AC3E}">
        <p14:creationId xmlns:p14="http://schemas.microsoft.com/office/powerpoint/2010/main" val="23638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699274" y="3410828"/>
            <a:ext cx="8122802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Helyes</a:t>
            </a:r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hu-HU" sz="82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3010" name="Picture 2" descr="http://www.compusurf.es/wordpress/wp-content/uploads/2014/04/smile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184" y="740186"/>
            <a:ext cx="4896544" cy="4113499"/>
          </a:xfrm>
          <a:prstGeom prst="rect">
            <a:avLst/>
          </a:prstGeom>
          <a:noFill/>
        </p:spPr>
      </p:pic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5448046" y="7120629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8000" y="5488283"/>
            <a:ext cx="13510901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Válaszd ki a következő lépést!</a:t>
            </a:r>
            <a:endParaRPr lang="hu-HU" sz="8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179869"/>
            <a:ext cx="14566900" cy="4756107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Sajnos </a:t>
            </a:r>
          </a:p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tévedtél.</a:t>
            </a:r>
          </a:p>
          <a:p>
            <a:pPr algn="ctr"/>
            <a:endParaRPr lang="hu-HU" sz="54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Gondold át még egyszer!</a:t>
            </a: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 flipH="1">
            <a:off x="5448046" y="7322091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7947" r="9057" b="7967"/>
          <a:stretch/>
        </p:blipFill>
        <p:spPr bwMode="auto">
          <a:xfrm>
            <a:off x="2307353" y="1128986"/>
            <a:ext cx="4407763" cy="3910113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3450" y="409018"/>
            <a:ext cx="13500000" cy="10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üdvözlés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a rendelésben szereplő adatok egyeztetése.</a:t>
            </a:r>
          </a:p>
        </p:txBody>
      </p:sp>
      <p:sp>
        <p:nvSpPr>
          <p:cNvPr id="4" name="Téglalap 3">
            <a:hlinkClick r:id="rId2" action="ppaction://hlinksldjump"/>
          </p:cNvPr>
          <p:cNvSpPr/>
          <p:nvPr/>
        </p:nvSpPr>
        <p:spPr>
          <a:xfrm>
            <a:off x="533450" y="6241666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bejelentőlapok borítékolása, a vendégek nyilvántartásba vétele.</a:t>
            </a:r>
          </a:p>
        </p:txBody>
      </p:sp>
      <p:sp>
        <p:nvSpPr>
          <p:cNvPr id="5" name="Téglalap 4"/>
          <p:cNvSpPr/>
          <p:nvPr/>
        </p:nvSpPr>
        <p:spPr>
          <a:xfrm>
            <a:off x="533450" y="3145210"/>
            <a:ext cx="13500000" cy="129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(vagy </a:t>
            </a:r>
            <a:r>
              <a:rPr lang="hu-HU" sz="3400" kern="0" spc="-20" dirty="0" err="1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reggelikártya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) kitöltése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 A 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kártyára kerülő </a:t>
            </a:r>
            <a:r>
              <a:rPr lang="hu-HU" sz="3400" b="1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adatok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szobaszám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név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tartózkodás időtartama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ár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533450" y="7537698"/>
            <a:ext cx="13500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felkíséréséről való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gondoskodás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kísérő esetén a szobakulcsot a kísérő kapja).</a:t>
            </a:r>
          </a:p>
        </p:txBody>
      </p:sp>
      <p:sp>
        <p:nvSpPr>
          <p:cNvPr id="7" name="Téglalap 6"/>
          <p:cNvSpPr/>
          <p:nvPr/>
        </p:nvSpPr>
        <p:spPr>
          <a:xfrm>
            <a:off x="533450" y="4369346"/>
            <a:ext cx="13500000" cy="129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kulcscédula és 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szobakulcs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esetleg egyéb szükséges kulcsok,</a:t>
            </a:r>
            <a:b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kártyák, eszközök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átadása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8" name="Téglalap 7"/>
          <p:cNvSpPr/>
          <p:nvPr/>
        </p:nvSpPr>
        <p:spPr>
          <a:xfrm>
            <a:off x="533450" y="1273002"/>
            <a:ext cx="13500000" cy="19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 kitöltése, illetve ha a vendég tölti ki, az adatok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egyeztetés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 személyi okmányok alapján, valamint a fizetési mód egyeztetése, a fizetést biztosító lépések megtétele.</a:t>
            </a:r>
          </a:p>
        </p:txBody>
      </p:sp>
    </p:spTree>
    <p:extLst>
      <p:ext uri="{BB962C8B-B14F-4D97-AF65-F5344CB8AC3E}">
        <p14:creationId xmlns:p14="http://schemas.microsoft.com/office/powerpoint/2010/main" val="18440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779802" y="1273002"/>
            <a:ext cx="8122802" cy="3463446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7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Helyes</a:t>
            </a:r>
            <a: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algn="ctr"/>
            <a: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Már csak</a:t>
            </a:r>
            <a:b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egy lépés maradt.</a:t>
            </a:r>
          </a:p>
        </p:txBody>
      </p:sp>
      <p:pic>
        <p:nvPicPr>
          <p:cNvPr id="43010" name="Picture 2" descr="http://www.compusurf.es/wordpress/wp-content/uploads/2014/04/smile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30" y="615887"/>
            <a:ext cx="4896544" cy="4113499"/>
          </a:xfrm>
          <a:prstGeom prst="rect">
            <a:avLst/>
          </a:prstGeom>
          <a:noFill/>
        </p:spPr>
      </p:pic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5448046" y="7631410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8000" y="5110240"/>
            <a:ext cx="13510901" cy="2355450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rPr>
              <a:t>Emlékeztetőül nézd meg</a:t>
            </a:r>
            <a:b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rPr>
            </a:br>
            <a:r>
              <a:rPr lang="hu-HU" sz="7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rPr>
              <a:t>a helyes sorrendet!</a:t>
            </a:r>
            <a:endParaRPr lang="hu-HU" sz="7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179869"/>
            <a:ext cx="14566900" cy="4756107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Sajnos </a:t>
            </a:r>
          </a:p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tévedtél.</a:t>
            </a:r>
          </a:p>
          <a:p>
            <a:pPr algn="ctr"/>
            <a:endParaRPr lang="hu-HU" sz="54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Gondold át még egyszer!</a:t>
            </a: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 flipH="1">
            <a:off x="5448046" y="7322091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7947" r="9057" b="7967"/>
          <a:stretch/>
        </p:blipFill>
        <p:spPr bwMode="auto">
          <a:xfrm>
            <a:off x="2307353" y="1128986"/>
            <a:ext cx="4407763" cy="3910113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4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3450" y="409018"/>
            <a:ext cx="13500000" cy="10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üdvözlés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a rendelésben szereplő adatok egyeztetése.</a:t>
            </a:r>
          </a:p>
        </p:txBody>
      </p:sp>
      <p:sp>
        <p:nvSpPr>
          <p:cNvPr id="4" name="Téglalap 3"/>
          <p:cNvSpPr/>
          <p:nvPr/>
        </p:nvSpPr>
        <p:spPr>
          <a:xfrm>
            <a:off x="551632" y="6889682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bejelentőlapok borítékolása, a vendégek nyilvántartásba vétele.</a:t>
            </a:r>
          </a:p>
        </p:txBody>
      </p:sp>
      <p:sp>
        <p:nvSpPr>
          <p:cNvPr id="5" name="Téglalap 4"/>
          <p:cNvSpPr/>
          <p:nvPr/>
        </p:nvSpPr>
        <p:spPr>
          <a:xfrm>
            <a:off x="533450" y="3073202"/>
            <a:ext cx="13500000" cy="129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(vagy </a:t>
            </a:r>
            <a:r>
              <a:rPr lang="hu-HU" sz="3400" kern="0" spc="-20" dirty="0" err="1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reggelikártya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) kitöltése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 A 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kártyára kerülő </a:t>
            </a:r>
            <a:r>
              <a:rPr lang="hu-HU" sz="3400" b="1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adatok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szobaszám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név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tartózkodás időtartama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hu-HU" sz="3400" kern="0" spc="-2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ár</a:t>
            </a:r>
            <a:r>
              <a:rPr lang="hu-HU" sz="3400" kern="0" spc="-2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536378" y="5521474"/>
            <a:ext cx="13500000" cy="1260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felkísérés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éről való </a:t>
            </a: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gondoskodás (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kísérő esetén a </a:t>
            </a: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szoba-kulcsot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kísérő kapja).</a:t>
            </a:r>
          </a:p>
        </p:txBody>
      </p:sp>
      <p:sp>
        <p:nvSpPr>
          <p:cNvPr id="7" name="Téglalap 6"/>
          <p:cNvSpPr/>
          <p:nvPr/>
        </p:nvSpPr>
        <p:spPr>
          <a:xfrm>
            <a:off x="533450" y="4297338"/>
            <a:ext cx="13500000" cy="1296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kulcscédula és 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szobakulcs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esetleg egyéb szükséges kulcsok,</a:t>
            </a:r>
            <a:b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kártyák, eszközök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átadása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8" name="Téglalap 7"/>
          <p:cNvSpPr/>
          <p:nvPr/>
        </p:nvSpPr>
        <p:spPr>
          <a:xfrm>
            <a:off x="533450" y="1200994"/>
            <a:ext cx="13500000" cy="19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 kitöltése, illetve ha a vendég tölti ki, az adatok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egyeztetés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 személyi okmányok alapján, valamint a fizetési mód egyeztetése, a fizetést biztosító lépések megtétele.</a:t>
            </a:r>
          </a:p>
        </p:txBody>
      </p:sp>
      <p:sp>
        <p:nvSpPr>
          <p:cNvPr id="9" name="Téglalap 8"/>
          <p:cNvSpPr/>
          <p:nvPr/>
        </p:nvSpPr>
        <p:spPr>
          <a:xfrm>
            <a:off x="582390" y="6601594"/>
            <a:ext cx="13500000" cy="10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bejelentőlapok borítékolása, a 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nyilvántartásba vétel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e.</a:t>
            </a:r>
          </a:p>
        </p:txBody>
      </p:sp>
      <p:sp>
        <p:nvSpPr>
          <p:cNvPr id="11" name="Lekerekített téglalap 10">
            <a:hlinkClick r:id="rId2" action="ppaction://hlinksldjump"/>
          </p:cNvPr>
          <p:cNvSpPr/>
          <p:nvPr/>
        </p:nvSpPr>
        <p:spPr>
          <a:xfrm>
            <a:off x="5807286" y="7825730"/>
            <a:ext cx="2952328" cy="1008024"/>
          </a:xfrm>
          <a:prstGeom prst="roundRect">
            <a:avLst>
              <a:gd name="adj" fmla="val 40030"/>
            </a:avLst>
          </a:prstGeom>
          <a:solidFill>
            <a:schemeClr val="tx1"/>
          </a:solidFill>
          <a:ln>
            <a:solidFill>
              <a:srgbClr val="9BBB59">
                <a:lumMod val="60000"/>
                <a:lumOff val="40000"/>
              </a:srgbClr>
            </a:solidFill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l"/>
          </a:scene3d>
          <a:sp3d contourW="12700" prstMaterial="dkEdge">
            <a:bevelT w="25400" h="107950" prst="artDeco"/>
            <a:contourClr>
              <a:srgbClr val="4F6128"/>
            </a:contourClr>
          </a:sp3d>
        </p:spPr>
        <p:txBody>
          <a:bodyPr rtlCol="0" anchor="ctr">
            <a:sp3d extrusionH="57150" prstMaterial="metal">
              <a:bevelT w="101600" h="508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0" cap="small" spc="0" normalizeH="0" noProof="0" dirty="0" smtClean="0">
                <a:ln>
                  <a:solidFill>
                    <a:srgbClr val="4F6128"/>
                  </a:solidFill>
                </a:ln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42700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832048" y="4153322"/>
            <a:ext cx="8364170" cy="3925110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rPr>
              <a:t>Köszönöm,</a:t>
            </a:r>
          </a:p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rPr>
              <a:t>hogy velem</a:t>
            </a:r>
          </a:p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cs typeface="Arial" pitchFamily="34" charset="0"/>
              </a:rPr>
              <a:t>gyakoroltál.</a:t>
            </a:r>
            <a:endParaRPr lang="hu-HU" sz="8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Kép 2" descr="http://www.smileyhuette.de/images/smiley-creato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06786" y="1165290"/>
            <a:ext cx="5400000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1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obbra nyíl 5">
            <a:hlinkClick r:id="rId2" action="ppaction://hlinksldjump"/>
          </p:cNvPr>
          <p:cNvSpPr/>
          <p:nvPr/>
        </p:nvSpPr>
        <p:spPr>
          <a:xfrm>
            <a:off x="5448046" y="7379064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8000" y="5930204"/>
            <a:ext cx="13510901" cy="1247454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70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Válaszd ki az első lépést!</a:t>
            </a:r>
            <a:endParaRPr lang="hu-HU" sz="70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04138" y="1001960"/>
            <a:ext cx="13510901" cy="4140554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Milyen sorrendben végzi</a:t>
            </a:r>
            <a:b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szállodai recepciós</a:t>
            </a:r>
            <a:b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 érkeztetésével</a:t>
            </a:r>
            <a:b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65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kapcsolatos tevékenységeket?</a:t>
            </a:r>
            <a:endParaRPr lang="hu-HU" sz="65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2" action="ppaction://hlinksldjump"/>
          </p:cNvPr>
          <p:cNvSpPr/>
          <p:nvPr/>
        </p:nvSpPr>
        <p:spPr>
          <a:xfrm>
            <a:off x="533450" y="5449466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üdvözlése, a rendelésben szereplő adatok egyeztetése.</a:t>
            </a:r>
          </a:p>
        </p:txBody>
      </p:sp>
      <p:sp>
        <p:nvSpPr>
          <p:cNvPr id="4" name="Téglalap 3">
            <a:hlinkClick r:id="rId3" action="ppaction://hlinksldjump"/>
          </p:cNvPr>
          <p:cNvSpPr/>
          <p:nvPr/>
        </p:nvSpPr>
        <p:spPr>
          <a:xfrm>
            <a:off x="533450" y="8185882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bejelentőlapok borítékolása, a vendégek nyilvántartásba vétele.</a:t>
            </a:r>
          </a:p>
        </p:txBody>
      </p:sp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533450" y="6673746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(vagy </a:t>
            </a:r>
            <a:r>
              <a:rPr lang="hu-HU" sz="3400" b="1" dirty="0" err="1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reggelikártya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kitöltése.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kártyára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kerülő adatok: szobaszám, név,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tartózkodás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időtartama, ár.</a:t>
            </a:r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533450" y="3973442"/>
            <a:ext cx="13500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felkíséréséről való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gondoskodás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kísérő esetén a szobakulcsot a kísérő kapja).</a:t>
            </a:r>
          </a:p>
        </p:txBody>
      </p:sp>
      <p:sp>
        <p:nvSpPr>
          <p:cNvPr id="7" name="Téglalap 6">
            <a:hlinkClick r:id="rId3" action="ppaction://hlinksldjump"/>
          </p:cNvPr>
          <p:cNvSpPr/>
          <p:nvPr/>
        </p:nvSpPr>
        <p:spPr>
          <a:xfrm>
            <a:off x="533450" y="2507614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és a szobakulcs, esetleg egyéb szükséges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kulcsok,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kártyák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, eszközök átadása. </a:t>
            </a:r>
          </a:p>
        </p:txBody>
      </p:sp>
      <p:sp>
        <p:nvSpPr>
          <p:cNvPr id="8" name="Téglalap 7">
            <a:hlinkClick r:id="rId3" action="ppaction://hlinksldjump"/>
          </p:cNvPr>
          <p:cNvSpPr/>
          <p:nvPr/>
        </p:nvSpPr>
        <p:spPr>
          <a:xfrm>
            <a:off x="533450" y="408906"/>
            <a:ext cx="13500000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 kitöltése, illetve ha a vendég tölti ki, az adatok egyeztetése személyi okmányok alapján, valamint a fizetési mód egyeztetése, a fizetést biztosító lépések megtétele.</a:t>
            </a:r>
          </a:p>
        </p:txBody>
      </p:sp>
    </p:spTree>
    <p:extLst>
      <p:ext uri="{BB962C8B-B14F-4D97-AF65-F5344CB8AC3E}">
        <p14:creationId xmlns:p14="http://schemas.microsoft.com/office/powerpoint/2010/main" val="35057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699274" y="3410828"/>
            <a:ext cx="8122802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Helyes</a:t>
            </a:r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hu-HU" sz="82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3010" name="Picture 2" descr="http://www.compusurf.es/wordpress/wp-content/uploads/2014/04/smile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184" y="740186"/>
            <a:ext cx="4896544" cy="4113499"/>
          </a:xfrm>
          <a:prstGeom prst="rect">
            <a:avLst/>
          </a:prstGeom>
          <a:noFill/>
        </p:spPr>
      </p:pic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5448046" y="7120629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8000" y="5488283"/>
            <a:ext cx="13510901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Válaszd ki a következő lépést!</a:t>
            </a:r>
            <a:endParaRPr lang="hu-HU" sz="8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179869"/>
            <a:ext cx="14566900" cy="4756107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Sajnos </a:t>
            </a:r>
          </a:p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tévedtél.</a:t>
            </a:r>
          </a:p>
          <a:p>
            <a:pPr algn="ctr"/>
            <a:endParaRPr lang="hu-HU" sz="54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Gondold át még egyszer!</a:t>
            </a: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 flipH="1">
            <a:off x="5448046" y="7322091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7947" r="9057" b="7967"/>
          <a:stretch/>
        </p:blipFill>
        <p:spPr bwMode="auto">
          <a:xfrm>
            <a:off x="2307353" y="1128986"/>
            <a:ext cx="4407763" cy="3910113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3450" y="409018"/>
            <a:ext cx="13500000" cy="10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üdvözlés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e, a rendelésben szereplő adatok egyeztetése.</a:t>
            </a:r>
          </a:p>
        </p:txBody>
      </p:sp>
      <p:sp>
        <p:nvSpPr>
          <p:cNvPr id="4" name="Téglalap 3">
            <a:hlinkClick r:id="rId2" action="ppaction://hlinksldjump"/>
          </p:cNvPr>
          <p:cNvSpPr/>
          <p:nvPr/>
        </p:nvSpPr>
        <p:spPr>
          <a:xfrm>
            <a:off x="533450" y="8185882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bejelentőlapok borítékolása, a vendégek nyilvántartásba vétele.</a:t>
            </a:r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533450" y="6673746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(vagy </a:t>
            </a:r>
            <a:r>
              <a:rPr lang="hu-HU" sz="3400" b="1" dirty="0" err="1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reggelikártya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kitöltése.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kártyára kerülő adatok: szobaszám, név,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tartózkodás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időtartama, ár.</a:t>
            </a: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533450" y="3109346"/>
            <a:ext cx="13500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felkíséréséről való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gondoskodás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kísérő esetén a szobakulcsot a kísérő kapja).</a:t>
            </a: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533450" y="1633186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és a szobakulcs, esetleg egyéb szükséges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kulcsok,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kártyák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, eszközök átadása. </a:t>
            </a:r>
          </a:p>
        </p:txBody>
      </p:sp>
      <p:sp>
        <p:nvSpPr>
          <p:cNvPr id="8" name="Téglalap 7">
            <a:hlinkClick r:id="rId3" action="ppaction://hlinksldjump"/>
          </p:cNvPr>
          <p:cNvSpPr/>
          <p:nvPr/>
        </p:nvSpPr>
        <p:spPr>
          <a:xfrm>
            <a:off x="533450" y="4549578"/>
            <a:ext cx="13500000" cy="19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 kitöltése, illetve ha a vendég tölti ki, az adatok egyeztetése személyi okmányok alapján, valamint a fizetési mód egyeztetése, a fizetést biztosító lépések megtétele.</a:t>
            </a:r>
          </a:p>
        </p:txBody>
      </p:sp>
    </p:spTree>
    <p:extLst>
      <p:ext uri="{BB962C8B-B14F-4D97-AF65-F5344CB8AC3E}">
        <p14:creationId xmlns:p14="http://schemas.microsoft.com/office/powerpoint/2010/main" val="322342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699274" y="3410828"/>
            <a:ext cx="8122802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Helyes</a:t>
            </a:r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!</a:t>
            </a:r>
            <a:endParaRPr lang="hu-HU" sz="82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3010" name="Picture 2" descr="http://www.compusurf.es/wordpress/wp-content/uploads/2014/04/smile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4184" y="740186"/>
            <a:ext cx="4896544" cy="4113499"/>
          </a:xfrm>
          <a:prstGeom prst="rect">
            <a:avLst/>
          </a:prstGeom>
          <a:noFill/>
        </p:spPr>
      </p:pic>
      <p:sp>
        <p:nvSpPr>
          <p:cNvPr id="6" name="Jobbra nyíl 5">
            <a:hlinkClick r:id="rId3" action="ppaction://hlinksldjump"/>
          </p:cNvPr>
          <p:cNvSpPr/>
          <p:nvPr/>
        </p:nvSpPr>
        <p:spPr>
          <a:xfrm>
            <a:off x="5448046" y="7120629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28000" y="5488283"/>
            <a:ext cx="13510901" cy="1401343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algn="ctr"/>
            <a:r>
              <a:rPr lang="hu-HU" sz="8200" b="1" dirty="0" smtClean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Válaszd ki a következő lépést!</a:t>
            </a:r>
            <a:endParaRPr lang="hu-HU" sz="8200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179869"/>
            <a:ext cx="14566900" cy="4756107"/>
          </a:xfrm>
          <a:prstGeom prst="rect">
            <a:avLst/>
          </a:prstGeom>
        </p:spPr>
        <p:txBody>
          <a:bodyPr wrap="square" lIns="138111" tIns="69055" rIns="138111" bIns="69055">
            <a:spAutoFit/>
            <a:scene3d>
              <a:camera prst="orthographicFront"/>
              <a:lightRig rig="morning" dir="t"/>
            </a:scene3d>
            <a:sp3d extrusionH="57150" prstMaterial="dkEdge">
              <a:bevelT w="38100" h="38100" prst="convex"/>
            </a:sp3d>
          </a:bodyPr>
          <a:lstStyle/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Sajnos </a:t>
            </a:r>
          </a:p>
          <a:p>
            <a:pPr marL="5102225"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tévedtél.</a:t>
            </a:r>
          </a:p>
          <a:p>
            <a:pPr algn="ctr"/>
            <a:endParaRPr lang="hu-HU" sz="5400" b="1" dirty="0">
              <a:ln w="63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hu-HU" sz="8200" b="1" dirty="0">
                <a:ln w="63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Gondold át még egyszer!</a:t>
            </a:r>
          </a:p>
        </p:txBody>
      </p:sp>
      <p:sp>
        <p:nvSpPr>
          <p:cNvPr id="5" name="Jobbra nyíl 4">
            <a:hlinkClick r:id="rId2" action="ppaction://hlinksldjump"/>
          </p:cNvPr>
          <p:cNvSpPr/>
          <p:nvPr/>
        </p:nvSpPr>
        <p:spPr>
          <a:xfrm flipH="1">
            <a:off x="5448046" y="7322091"/>
            <a:ext cx="3670808" cy="1310762"/>
          </a:xfrm>
          <a:prstGeom prst="rightArrow">
            <a:avLst>
              <a:gd name="adj1" fmla="val 50000"/>
              <a:gd name="adj2" fmla="val 9828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morning" dir="t"/>
          </a:scene3d>
          <a:sp3d prstMaterial="softEdge">
            <a:bevelT w="114300" h="2032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prstMaterial="metal">
              <a:bevelT w="50800" h="101600" prst="artDeco"/>
            </a:sp3d>
          </a:bodyPr>
          <a:lstStyle/>
          <a:p>
            <a:pPr algn="ctr"/>
            <a:endParaRPr lang="hu-HU" sz="18100" b="1" kern="0" cap="all" dirty="0">
              <a:ln w="6350">
                <a:solidFill>
                  <a:srgbClr val="33735B"/>
                </a:solidFill>
              </a:ln>
              <a:solidFill>
                <a:srgbClr val="33735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t="7947" r="9057" b="7967"/>
          <a:stretch/>
        </p:blipFill>
        <p:spPr bwMode="auto">
          <a:xfrm>
            <a:off x="2307353" y="1128986"/>
            <a:ext cx="4407763" cy="3910113"/>
          </a:xfrm>
          <a:prstGeom prst="ellipse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3450" y="409018"/>
            <a:ext cx="13500000" cy="10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u-HU" sz="3400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vendégek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üdvözlés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e, a rendelésben szereplő adatok egyeztetése.</a:t>
            </a:r>
          </a:p>
        </p:txBody>
      </p:sp>
      <p:sp>
        <p:nvSpPr>
          <p:cNvPr id="4" name="Téglalap 3">
            <a:hlinkClick r:id="rId2" action="ppaction://hlinksldjump"/>
          </p:cNvPr>
          <p:cNvSpPr/>
          <p:nvPr/>
        </p:nvSpPr>
        <p:spPr>
          <a:xfrm>
            <a:off x="533450" y="8041754"/>
            <a:ext cx="13500000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bejelentőlapok borítékolása, a vendégek nyilvántartásba vétele.</a:t>
            </a:r>
          </a:p>
        </p:txBody>
      </p:sp>
      <p:sp>
        <p:nvSpPr>
          <p:cNvPr id="5" name="Téglalap 4">
            <a:hlinkClick r:id="rId3" action="ppaction://hlinksldjump"/>
          </p:cNvPr>
          <p:cNvSpPr/>
          <p:nvPr/>
        </p:nvSpPr>
        <p:spPr>
          <a:xfrm>
            <a:off x="533450" y="6529586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(vagy </a:t>
            </a:r>
            <a:r>
              <a:rPr lang="hu-HU" sz="3400" b="1" dirty="0" err="1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reggelikártya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kitöltése.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kártyára kerülő adatok: szobaszám, név,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tartózkodás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időtartama, ár.</a:t>
            </a:r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533450" y="5053562"/>
            <a:ext cx="13500000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vendégek felkíséréséről való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gondoskodás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(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kísérő esetén a szobakulcsot a kísérő kapja).</a:t>
            </a:r>
          </a:p>
        </p:txBody>
      </p:sp>
      <p:sp>
        <p:nvSpPr>
          <p:cNvPr id="7" name="Téglalap 6">
            <a:hlinkClick r:id="rId2" action="ppaction://hlinksldjump"/>
          </p:cNvPr>
          <p:cNvSpPr/>
          <p:nvPr/>
        </p:nvSpPr>
        <p:spPr>
          <a:xfrm>
            <a:off x="533450" y="3505394"/>
            <a:ext cx="13500000" cy="129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l"/>
          </a:scene3d>
          <a:sp3d contourW="12700" prstMaterial="dkEdge">
            <a:bevelT w="25400" h="10795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kulcscédula és a szobakulcs, esetleg egyéb szükséges </a:t>
            </a: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kulcsok,</a:t>
            </a:r>
            <a:b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</a:br>
            <a:r>
              <a:rPr lang="hu-HU" sz="3400" b="1" dirty="0" smtClean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kártyák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, eszközök átadása. </a:t>
            </a:r>
          </a:p>
        </p:txBody>
      </p:sp>
      <p:sp>
        <p:nvSpPr>
          <p:cNvPr id="8" name="Téglalap 7"/>
          <p:cNvSpPr/>
          <p:nvPr/>
        </p:nvSpPr>
        <p:spPr>
          <a:xfrm>
            <a:off x="533450" y="1309218"/>
            <a:ext cx="13500000" cy="190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8111" tIns="69055" rIns="138111" bIns="69055" rtlCol="0" anchor="ctr">
            <a:sp3d extrusionH="57150" prstMaterial="dkEdge">
              <a:bevelT w="101600" h="50800"/>
            </a:sp3d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 bejelentőlap kitöltése, illetve ha a vendég tölti ki, az adatok </a:t>
            </a:r>
            <a:r>
              <a:rPr lang="hu-HU" sz="3400" b="1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egyeztetés</a:t>
            </a:r>
            <a:r>
              <a:rPr lang="hu-HU" sz="3400" dirty="0">
                <a:ln w="6350">
                  <a:noFill/>
                </a:ln>
                <a:solidFill>
                  <a:schemeClr val="accent3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 személyi okmányok alapján, valamint a fizetési mód egyeztetése, a fizetést biztosító lépések megtétele.</a:t>
            </a:r>
          </a:p>
        </p:txBody>
      </p:sp>
    </p:spTree>
    <p:extLst>
      <p:ext uri="{BB962C8B-B14F-4D97-AF65-F5344CB8AC3E}">
        <p14:creationId xmlns:p14="http://schemas.microsoft.com/office/powerpoint/2010/main" val="39865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405</TotalTime>
  <Words>597</Words>
  <Application>Microsoft Office PowerPoint</Application>
  <PresentationFormat>Egyéni</PresentationFormat>
  <Paragraphs>76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Arial</vt:lpstr>
      <vt:lpstr>Berlin Sans FB Demi</vt:lpstr>
      <vt:lpstr>Calibri</vt:lpstr>
      <vt:lpstr>Candara</vt:lpstr>
      <vt:lpstr>Constantia</vt:lpstr>
      <vt:lpstr>Times New Roman</vt:lpstr>
      <vt:lpstr>Wingdings 2</vt:lpstr>
      <vt:lpstr>Papír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Moncsa</dc:creator>
  <cp:lastModifiedBy>Windows-felhasználó</cp:lastModifiedBy>
  <cp:revision>35</cp:revision>
  <dcterms:created xsi:type="dcterms:W3CDTF">2018-09-23T13:36:26Z</dcterms:created>
  <dcterms:modified xsi:type="dcterms:W3CDTF">2018-09-29T17:01:24Z</dcterms:modified>
</cp:coreProperties>
</file>